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308" r:id="rId3"/>
    <p:sldId id="306" r:id="rId4"/>
    <p:sldId id="307" r:id="rId5"/>
    <p:sldId id="314" r:id="rId6"/>
    <p:sldId id="309" r:id="rId7"/>
    <p:sldId id="310" r:id="rId8"/>
    <p:sldId id="287" r:id="rId9"/>
    <p:sldId id="311" r:id="rId10"/>
    <p:sldId id="318" r:id="rId11"/>
    <p:sldId id="315" r:id="rId12"/>
    <p:sldId id="316" r:id="rId13"/>
    <p:sldId id="31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61E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78" y="-102"/>
      </p:cViewPr>
      <p:guideLst>
        <p:guide orient="horz" pos="2185"/>
        <p:guide pos="4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7CC97-AFE4-4E57-9843-77F85CD1E13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DC58-814C-41DC-B13B-CFCE75EA1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2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2161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15283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82757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2177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65429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616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44379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130924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80909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0675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9422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3146-A8A9-496A-9E8E-07C569D2D8B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56DC5-50FB-4A0C-A367-68FEAD97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90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473" y="512955"/>
            <a:ext cx="10238509" cy="193929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7200" b="1" i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Портфолио</a:t>
            </a:r>
            <a:r>
              <a:rPr lang="ru-RU" sz="7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воспитателя  </a:t>
            </a:r>
            <a:br>
              <a:rPr 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b="1" i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Охорзиной</a:t>
            </a:r>
            <a:r>
              <a:rPr 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Алёны Викторовны</a:t>
            </a:r>
            <a:endParaRPr lang="ru-RU" b="1" i="1" dirty="0">
              <a:solidFill>
                <a:srgbClr val="461E64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0268" y="2685407"/>
            <a:ext cx="5818910" cy="144087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МК ДОУ Детский сад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«Ёлочка»</a:t>
            </a:r>
            <a:endParaRPr lang="ru-RU" sz="4000" b="1" i="1" dirty="0">
              <a:solidFill>
                <a:srgbClr val="0070C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Новая папка (4)\IMG-20180319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691" y="2586444"/>
            <a:ext cx="2603863" cy="3533503"/>
          </a:xfrm>
          <a:prstGeom prst="rect">
            <a:avLst/>
          </a:prstGeom>
          <a:noFill/>
        </p:spPr>
      </p:pic>
      <p:pic>
        <p:nvPicPr>
          <p:cNvPr id="1027" name="Picture 3" descr="E:\Новая папка (3)\IMG_20180313_161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783" y="4049486"/>
            <a:ext cx="3246761" cy="232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71925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063" y="574766"/>
            <a:ext cx="775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  <a:cs typeface="Mongolian Baiti" pitchFamily="66" charset="0"/>
              </a:rPr>
              <a:t>            Работа с родителями</a:t>
            </a:r>
            <a:endParaRPr lang="ru-RU" sz="4000" b="1" dirty="0"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960" y="23643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5291" y="1658984"/>
            <a:ext cx="90133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cs typeface="Mongolian Baiti" pitchFamily="66" charset="0"/>
              </a:rPr>
              <a:t>Родительские собрания;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cs typeface="Mongolian Baiti" pitchFamily="66" charset="0"/>
              </a:rPr>
              <a:t>Консультации;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cs typeface="Mongolian Baiti" pitchFamily="66" charset="0"/>
              </a:rPr>
              <a:t>Дни открытых дверей;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cs typeface="Mongolian Baiti" pitchFamily="66" charset="0"/>
              </a:rPr>
              <a:t>Информационно-просветительская деятельность;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cs typeface="Mongolian Baiti" pitchFamily="66" charset="0"/>
              </a:rPr>
              <a:t>Конкурсы;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cs typeface="Mongolian Baiti" pitchFamily="66" charset="0"/>
              </a:rPr>
              <a:t>Мастер-классы;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cs typeface="Mongolian Baiti" pitchFamily="66" charset="0"/>
              </a:rPr>
              <a:t>Совместные праздники и развлечения.</a:t>
            </a:r>
            <a:endParaRPr lang="ru-RU" sz="3200" dirty="0">
              <a:solidFill>
                <a:srgbClr val="7030A0"/>
              </a:solidFill>
              <a:cs typeface="Mongolian Baiti" pitchFamily="66" charset="0"/>
            </a:endParaRPr>
          </a:p>
        </p:txBody>
      </p:sp>
      <p:pic>
        <p:nvPicPr>
          <p:cNvPr id="5" name="Picture 8" descr="Дети Анимация, анима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2338" y="707018"/>
            <a:ext cx="2571768" cy="26297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овая папка (3)\IMG_20180313_161700.jpg"/>
          <p:cNvPicPr>
            <a:picLocks noChangeAspect="1" noChangeArrowheads="1"/>
          </p:cNvPicPr>
          <p:nvPr/>
        </p:nvPicPr>
        <p:blipFill>
          <a:blip r:embed="rId2" cstate="print"/>
          <a:srcRect t="25610" r="18702"/>
          <a:stretch>
            <a:fillRect/>
          </a:stretch>
        </p:blipFill>
        <p:spPr bwMode="auto">
          <a:xfrm>
            <a:off x="209006" y="3971109"/>
            <a:ext cx="2390503" cy="2390502"/>
          </a:xfrm>
          <a:prstGeom prst="ellipse">
            <a:avLst/>
          </a:prstGeom>
          <a:noFill/>
        </p:spPr>
      </p:pic>
      <p:pic>
        <p:nvPicPr>
          <p:cNvPr id="5123" name="Picture 3" descr="E:\Новая папка (2)\IMG_20171124_11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6755" y="535577"/>
            <a:ext cx="2978196" cy="3344092"/>
          </a:xfrm>
          <a:prstGeom prst="ellipse">
            <a:avLst/>
          </a:prstGeom>
          <a:noFill/>
        </p:spPr>
      </p:pic>
      <p:pic>
        <p:nvPicPr>
          <p:cNvPr id="5125" name="Picture 5" descr="E:\Новая папка (2)\IMG_20171124_111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4456" y="3931920"/>
            <a:ext cx="2076995" cy="2076995"/>
          </a:xfrm>
          <a:prstGeom prst="rect">
            <a:avLst/>
          </a:prstGeom>
          <a:noFill/>
        </p:spPr>
      </p:pic>
      <p:pic>
        <p:nvPicPr>
          <p:cNvPr id="5126" name="Picture 6" descr="E:\Новая папка (2)\IMG_20171124_104016.jpg"/>
          <p:cNvPicPr>
            <a:picLocks noChangeAspect="1" noChangeArrowheads="1"/>
          </p:cNvPicPr>
          <p:nvPr/>
        </p:nvPicPr>
        <p:blipFill>
          <a:blip r:embed="rId5" cstate="print"/>
          <a:srcRect b="31560"/>
          <a:stretch>
            <a:fillRect/>
          </a:stretch>
        </p:blipFill>
        <p:spPr bwMode="auto">
          <a:xfrm>
            <a:off x="365896" y="1031966"/>
            <a:ext cx="2325053" cy="2521131"/>
          </a:xfrm>
          <a:prstGeom prst="rect">
            <a:avLst/>
          </a:prstGeom>
          <a:noFill/>
        </p:spPr>
      </p:pic>
      <p:pic>
        <p:nvPicPr>
          <p:cNvPr id="5127" name="Picture 7" descr="E:\Новая папка (2)\IMG_20171124_105558.jpg"/>
          <p:cNvPicPr>
            <a:picLocks noChangeAspect="1" noChangeArrowheads="1"/>
          </p:cNvPicPr>
          <p:nvPr/>
        </p:nvPicPr>
        <p:blipFill>
          <a:blip r:embed="rId6" cstate="print"/>
          <a:srcRect t="30258" b="32472"/>
          <a:stretch>
            <a:fillRect/>
          </a:stretch>
        </p:blipFill>
        <p:spPr bwMode="auto">
          <a:xfrm>
            <a:off x="9161417" y="3958045"/>
            <a:ext cx="3030583" cy="2899955"/>
          </a:xfrm>
          <a:prstGeom prst="irregularSeal1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60320" y="2808514"/>
            <a:ext cx="698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  <a:t>     Наши праздники и будни</a:t>
            </a:r>
            <a:endParaRPr lang="ru-RU" sz="4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128" name="Picture 8" descr="E:\Фото\14128447397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0992" y="4075611"/>
            <a:ext cx="2964996" cy="2155371"/>
          </a:xfrm>
          <a:prstGeom prst="rect">
            <a:avLst/>
          </a:prstGeom>
          <a:noFill/>
        </p:spPr>
      </p:pic>
      <p:pic>
        <p:nvPicPr>
          <p:cNvPr id="5129" name="Picture 9" descr="E:\дежурство_20151130_1134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4274" y="235133"/>
            <a:ext cx="2037806" cy="2612571"/>
          </a:xfrm>
          <a:prstGeom prst="rect">
            <a:avLst/>
          </a:prstGeom>
          <a:noFill/>
        </p:spPr>
      </p:pic>
      <p:pic>
        <p:nvPicPr>
          <p:cNvPr id="5130" name="Picture 10" descr="E:\Новая папка (3)\IMG_20180313_1616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8914" y="627016"/>
            <a:ext cx="1776549" cy="18418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2078" y="2978331"/>
            <a:ext cx="573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          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На прогулке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147" name="Picture 3" descr="E:\Фото\141284474984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53277" y="814230"/>
            <a:ext cx="3724819" cy="2628900"/>
          </a:xfrm>
          <a:prstGeom prst="rect">
            <a:avLst/>
          </a:prstGeom>
          <a:noFill/>
        </p:spPr>
      </p:pic>
      <p:pic>
        <p:nvPicPr>
          <p:cNvPr id="6148" name="Picture 4" descr="E:\Фото\141049756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67" y="233499"/>
            <a:ext cx="2873556" cy="2628900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t="23092"/>
          <a:stretch>
            <a:fillRect/>
          </a:stretch>
        </p:blipFill>
        <p:spPr bwMode="auto">
          <a:xfrm>
            <a:off x="345783" y="3069771"/>
            <a:ext cx="1800816" cy="201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12341" y="4360691"/>
            <a:ext cx="1987476" cy="200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 l="17063" t="33220" r="19372" b="10969"/>
          <a:stretch>
            <a:fillRect/>
          </a:stretch>
        </p:blipFill>
        <p:spPr bwMode="auto">
          <a:xfrm>
            <a:off x="2207624" y="4036424"/>
            <a:ext cx="13716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 l="12141" t="21988" r="14781" b="7747"/>
          <a:stretch>
            <a:fillRect/>
          </a:stretch>
        </p:blipFill>
        <p:spPr bwMode="auto">
          <a:xfrm>
            <a:off x="6296297" y="4127864"/>
            <a:ext cx="2873829" cy="239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4857" y="235132"/>
            <a:ext cx="2037806" cy="280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 descr="E:\IMG_20151214_1057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74718" y="209006"/>
            <a:ext cx="2214699" cy="2821577"/>
          </a:xfrm>
          <a:prstGeom prst="rect">
            <a:avLst/>
          </a:prstGeom>
          <a:noFill/>
        </p:spPr>
      </p:pic>
      <p:pic>
        <p:nvPicPr>
          <p:cNvPr id="6155" name="Picture 11" descr="E:\IMG_20151214_1059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8229" y="3801292"/>
            <a:ext cx="2220685" cy="28999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491" y="1672046"/>
            <a:ext cx="5303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 !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4" descr="Анимация солн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9" y="462483"/>
            <a:ext cx="3061153" cy="297304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55326" y="3190932"/>
            <a:ext cx="6675119" cy="32098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725" y="1175657"/>
            <a:ext cx="89741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</a:rPr>
              <a:t>      </a:t>
            </a:r>
            <a:r>
              <a:rPr lang="ru-RU" sz="3200" dirty="0" smtClean="0">
                <a:latin typeface="Monotype Corsiva" pitchFamily="66" charset="0"/>
                <a:cs typeface="FrankRuehl" pitchFamily="34" charset="-79"/>
              </a:rPr>
              <a:t>Общие сведения 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  <a:cs typeface="FrankRuehl" pitchFamily="34" charset="-79"/>
              </a:rPr>
              <a:t>    Мой девиз; педагогическое кредо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  <a:cs typeface="FrankRuehl" pitchFamily="34" charset="-79"/>
              </a:rPr>
              <a:t>   Личностные характеристики;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  <a:cs typeface="FrankRuehl" pitchFamily="34" charset="-79"/>
              </a:rPr>
              <a:t>    Достижения и результаты педагогической     деятельности;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  <a:cs typeface="FrankRuehl" pitchFamily="34" charset="-79"/>
              </a:rPr>
              <a:t>  Достижения воспитанников;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  <a:cs typeface="FrankRuehl" pitchFamily="34" charset="-79"/>
              </a:rPr>
              <a:t>   Повышение профессиональной компетенции 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  <a:cs typeface="FrankRuehl" pitchFamily="34" charset="-79"/>
              </a:rPr>
              <a:t>    Методическая тема самообразования;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  <a:cs typeface="FrankRuehl" pitchFamily="34" charset="-79"/>
              </a:rPr>
              <a:t>    Работа с родителями 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  <a:cs typeface="FrankRuehl" pitchFamily="34" charset="-79"/>
              </a:rPr>
              <a:t>  Наши праздники и будни;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  <a:cs typeface="FrankRuehl" pitchFamily="34" charset="-79"/>
              </a:rPr>
              <a:t>  Мы на прогулке.</a:t>
            </a:r>
            <a:endParaRPr lang="ru-RU" sz="3200" dirty="0">
              <a:latin typeface="Monotype Corsiva" pitchFamily="66" charset="0"/>
              <a:cs typeface="FrankRuehl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6731" y="313507"/>
            <a:ext cx="9313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Содержание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8251" y="992778"/>
            <a:ext cx="8503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660066"/>
                </a:solidFill>
                <a:latin typeface="Monotype Corsiva" pitchFamily="66" charset="0"/>
                <a:ea typeface="Batang" panose="02030600000101010101" pitchFamily="18" charset="-127"/>
              </a:rPr>
              <a:t>Охорзина Алёна Викторовна</a:t>
            </a:r>
            <a:endParaRPr lang="ru-RU" sz="3200" b="1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19.12.1982г.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Образование: 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Среднее специальное.</a:t>
            </a:r>
          </a:p>
          <a:p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Ангарский педагогическое колледж, по специальности «Учитель начальных классов». </a:t>
            </a:r>
          </a:p>
          <a:p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Год окончания - 2002г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Место работы: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МКДОУ детский сад «Ёлочка»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Занимаемая должность: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воспитатель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Стаж работы: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а) общий  13 лет;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в данном учреждении 9 лет;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занимаемой должности 9 лет.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«Формирование основ опытно-экспериментальной деятельности у детей дошкольного возраста»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2000" u="sng" dirty="0" smtClean="0">
                <a:solidFill>
                  <a:srgbClr val="7030A0"/>
                </a:solidFill>
              </a:rPr>
              <a:t>alyna.oxorzina@mail.ru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4640" y="235130"/>
            <a:ext cx="6609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      Общие сведения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Дети Анимация, анимаш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61" y="4232365"/>
            <a:ext cx="2016466" cy="21105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9588" y="1201785"/>
            <a:ext cx="66098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Труд воспитателя не каждому заметен,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Ведь сразу не увидишь результат,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Ребенок, как цветок, необходимо время,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Чтоб он расцвел и радовал всех нас.</a:t>
            </a:r>
            <a:endParaRPr lang="ru-RU" sz="32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955" y="418011"/>
            <a:ext cx="3238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Мой девиз: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3737" y="43990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Горжусь профессией своей, что в детстве пребываю многократно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86" y="3448593"/>
            <a:ext cx="6944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Моё педагогическое кредо: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31" y="0"/>
            <a:ext cx="1141693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Личностные характеристики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ru-RU" sz="2800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Доброта и терпение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А ещё справедливость, милосердие, понимание и главное — любовь к детям. </a:t>
            </a:r>
          </a:p>
          <a:p>
            <a:pPr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Высокие нравственные качества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Если воспитатель сам не обладает качествами, которым он учит детей, то как же он их этому научит? Педагог ДОУ должен следить за своими поступками, быть честным с собой и детьми, отвечать за свои слова, быть открытым перед детьми, уважительно относиться к ним.</a:t>
            </a:r>
          </a:p>
          <a:p>
            <a:pPr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Организаторские способности.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Умение планировать, выполнять всё последовательно и чётко, подходить к педагогической деятельности комплексно — это качества, которые обеспечат успешную работу воспитателя ДОУ.</a:t>
            </a:r>
          </a:p>
          <a:p>
            <a:pPr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Трудолюбие.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Работа с детьми отнимает много энергии, а ведь важно работать с радостью. Если будете всем сердцем любить свою профессию — работать будет одно удовольствие.</a:t>
            </a:r>
          </a:p>
          <a:p>
            <a:pPr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Позитивный настрой.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Дети, которых воспитывают в атмосфере доброжелательности и спокойствия, быстрее развиваются, растут уверенными в себе, общительными, эмоционально открытыми.</a:t>
            </a:r>
          </a:p>
          <a:p>
            <a:pPr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Способность к творчеству.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В детском саду приходится много придумывать, чтобы сделать воспитание и обучение детей максимально для них интересным. Хорошо, когда воспитателю это с лёгкостью удаётся.</a:t>
            </a:r>
          </a:p>
          <a:p>
            <a:pPr algn="just">
              <a:buFont typeface="+mj-lt"/>
              <a:buAutoNum type="arabicPeriod"/>
            </a:pP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0867" y="0"/>
            <a:ext cx="74588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cs typeface="Microsoft Sans Serif" panose="020B0604020202020204" pitchFamily="34" charset="0"/>
              </a:rPr>
              <a:t>       Достижения  и результаты  </a:t>
            </a:r>
            <a:b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cs typeface="Microsoft Sans Serif" panose="020B0604020202020204" pitchFamily="34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cs typeface="Microsoft Sans Serif" panose="020B0604020202020204" pitchFamily="34" charset="0"/>
              </a:rPr>
              <a:t> педагогической деятельности</a:t>
            </a:r>
            <a:r>
              <a:rPr lang="ru-RU" sz="44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4400" dirty="0"/>
          </a:p>
        </p:txBody>
      </p:sp>
      <p:pic>
        <p:nvPicPr>
          <p:cNvPr id="2050" name="Picture 2" descr="E:\Новая папка (3)\IMG_20180320_123719.jpg"/>
          <p:cNvPicPr>
            <a:picLocks noChangeAspect="1" noChangeArrowheads="1"/>
          </p:cNvPicPr>
          <p:nvPr/>
        </p:nvPicPr>
        <p:blipFill>
          <a:blip r:embed="rId2" cstate="print"/>
          <a:srcRect l="6099" t="16078" r="10688" b="18431"/>
          <a:stretch>
            <a:fillRect/>
          </a:stretch>
        </p:blipFill>
        <p:spPr bwMode="auto">
          <a:xfrm>
            <a:off x="156755" y="444138"/>
            <a:ext cx="1841863" cy="2599508"/>
          </a:xfrm>
          <a:prstGeom prst="rect">
            <a:avLst/>
          </a:prstGeom>
          <a:noFill/>
        </p:spPr>
      </p:pic>
      <p:pic>
        <p:nvPicPr>
          <p:cNvPr id="2051" name="Picture 3" descr="E:\Новая папка (3)\IMG_20180320_123724.jpg"/>
          <p:cNvPicPr>
            <a:picLocks noChangeAspect="1" noChangeArrowheads="1"/>
          </p:cNvPicPr>
          <p:nvPr/>
        </p:nvPicPr>
        <p:blipFill>
          <a:blip r:embed="rId3" cstate="print"/>
          <a:srcRect l="5919" t="10239" b="12287"/>
          <a:stretch>
            <a:fillRect/>
          </a:stretch>
        </p:blipFill>
        <p:spPr bwMode="auto">
          <a:xfrm>
            <a:off x="365760" y="3370218"/>
            <a:ext cx="1619794" cy="1972491"/>
          </a:xfrm>
          <a:prstGeom prst="rect">
            <a:avLst/>
          </a:prstGeom>
          <a:noFill/>
        </p:spPr>
      </p:pic>
      <p:pic>
        <p:nvPicPr>
          <p:cNvPr id="2052" name="Picture 4" descr="E:\Новая папка (3)\IMG_20180320_123730.jpg"/>
          <p:cNvPicPr>
            <a:picLocks noChangeAspect="1" noChangeArrowheads="1"/>
          </p:cNvPicPr>
          <p:nvPr/>
        </p:nvPicPr>
        <p:blipFill>
          <a:blip r:embed="rId4" cstate="print"/>
          <a:srcRect l="6977" t="7025" b="16529"/>
          <a:stretch>
            <a:fillRect/>
          </a:stretch>
        </p:blipFill>
        <p:spPr bwMode="auto">
          <a:xfrm>
            <a:off x="9875520" y="365761"/>
            <a:ext cx="2090058" cy="3540033"/>
          </a:xfrm>
          <a:prstGeom prst="rect">
            <a:avLst/>
          </a:prstGeom>
          <a:noFill/>
        </p:spPr>
      </p:pic>
      <p:pic>
        <p:nvPicPr>
          <p:cNvPr id="2053" name="Picture 5" descr="E:\Новая папка (3)\IMG_20180320_123735.jpg"/>
          <p:cNvPicPr>
            <a:picLocks noChangeAspect="1" noChangeArrowheads="1"/>
          </p:cNvPicPr>
          <p:nvPr/>
        </p:nvPicPr>
        <p:blipFill>
          <a:blip r:embed="rId5" cstate="print"/>
          <a:srcRect l="4964" t="13648" r="8275" b="16509"/>
          <a:stretch>
            <a:fillRect/>
          </a:stretch>
        </p:blipFill>
        <p:spPr bwMode="auto">
          <a:xfrm rot="16200000">
            <a:off x="2952206" y="4663439"/>
            <a:ext cx="1711236" cy="2233752"/>
          </a:xfrm>
          <a:prstGeom prst="rect">
            <a:avLst/>
          </a:prstGeom>
          <a:noFill/>
        </p:spPr>
      </p:pic>
      <p:pic>
        <p:nvPicPr>
          <p:cNvPr id="2054" name="Picture 6" descr="E:\Новая папка (3)\IMG_20180320_123741.jpg"/>
          <p:cNvPicPr>
            <a:picLocks noChangeAspect="1" noChangeArrowheads="1"/>
          </p:cNvPicPr>
          <p:nvPr/>
        </p:nvPicPr>
        <p:blipFill>
          <a:blip r:embed="rId6" cstate="print"/>
          <a:srcRect t="11373" b="14118"/>
          <a:stretch>
            <a:fillRect/>
          </a:stretch>
        </p:blipFill>
        <p:spPr bwMode="auto">
          <a:xfrm>
            <a:off x="8164422" y="1463039"/>
            <a:ext cx="1619659" cy="2730137"/>
          </a:xfrm>
          <a:prstGeom prst="rect">
            <a:avLst/>
          </a:prstGeom>
          <a:noFill/>
        </p:spPr>
      </p:pic>
      <p:pic>
        <p:nvPicPr>
          <p:cNvPr id="2055" name="Picture 7" descr="E:\Новая папка (3)\IMG_20180320_123804.jpg"/>
          <p:cNvPicPr>
            <a:picLocks noChangeAspect="1" noChangeArrowheads="1"/>
          </p:cNvPicPr>
          <p:nvPr/>
        </p:nvPicPr>
        <p:blipFill>
          <a:blip r:embed="rId7" cstate="print"/>
          <a:srcRect l="7937" t="14643" r="10310" b="18214"/>
          <a:stretch>
            <a:fillRect/>
          </a:stretch>
        </p:blipFill>
        <p:spPr bwMode="auto">
          <a:xfrm rot="10800000">
            <a:off x="2181497" y="1789609"/>
            <a:ext cx="1750422" cy="2939144"/>
          </a:xfrm>
          <a:prstGeom prst="rect">
            <a:avLst/>
          </a:prstGeom>
          <a:noFill/>
        </p:spPr>
      </p:pic>
      <p:pic>
        <p:nvPicPr>
          <p:cNvPr id="2056" name="Picture 8" descr="E:\Новая папка (3)\IMG_20180320_123812.jpg"/>
          <p:cNvPicPr>
            <a:picLocks noChangeAspect="1" noChangeArrowheads="1"/>
          </p:cNvPicPr>
          <p:nvPr/>
        </p:nvPicPr>
        <p:blipFill>
          <a:blip r:embed="rId8" cstate="print"/>
          <a:srcRect l="-3175" t="13006" b="11561"/>
          <a:stretch>
            <a:fillRect/>
          </a:stretch>
        </p:blipFill>
        <p:spPr bwMode="auto">
          <a:xfrm rot="10800000">
            <a:off x="6165664" y="3161212"/>
            <a:ext cx="1959430" cy="3409406"/>
          </a:xfrm>
          <a:prstGeom prst="rect">
            <a:avLst/>
          </a:prstGeom>
          <a:noFill/>
        </p:spPr>
      </p:pic>
      <p:pic>
        <p:nvPicPr>
          <p:cNvPr id="2057" name="Picture 9" descr="E:\Новая папка (3)\IMG_20180316_130655.jpg"/>
          <p:cNvPicPr>
            <a:picLocks noChangeAspect="1" noChangeArrowheads="1"/>
          </p:cNvPicPr>
          <p:nvPr/>
        </p:nvPicPr>
        <p:blipFill>
          <a:blip r:embed="rId9" cstate="print"/>
          <a:srcRect l="8260" t="6845" r="11951" b="5060"/>
          <a:stretch>
            <a:fillRect/>
          </a:stretch>
        </p:blipFill>
        <p:spPr bwMode="auto">
          <a:xfrm rot="16200000">
            <a:off x="3585755" y="2344783"/>
            <a:ext cx="2965268" cy="1933302"/>
          </a:xfrm>
          <a:prstGeom prst="rect">
            <a:avLst/>
          </a:prstGeom>
          <a:noFill/>
        </p:spPr>
      </p:pic>
      <p:pic>
        <p:nvPicPr>
          <p:cNvPr id="2058" name="Picture 10" descr="E:\Новая папка (3)\IMG_20180316_130712.jpg"/>
          <p:cNvPicPr>
            <a:picLocks noChangeAspect="1" noChangeArrowheads="1"/>
          </p:cNvPicPr>
          <p:nvPr/>
        </p:nvPicPr>
        <p:blipFill>
          <a:blip r:embed="rId10" cstate="print"/>
          <a:srcRect t="12097" b="13306"/>
          <a:stretch>
            <a:fillRect/>
          </a:stretch>
        </p:blipFill>
        <p:spPr bwMode="auto">
          <a:xfrm>
            <a:off x="10372045" y="4049485"/>
            <a:ext cx="1449841" cy="24166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070" y="300447"/>
            <a:ext cx="7197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   Достижения воспитанников 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E:\Новая папка (3)\IMG_20180320_123838.jpg"/>
          <p:cNvPicPr>
            <a:picLocks noChangeAspect="1" noChangeArrowheads="1"/>
          </p:cNvPicPr>
          <p:nvPr/>
        </p:nvPicPr>
        <p:blipFill>
          <a:blip r:embed="rId2" cstate="print"/>
          <a:srcRect t="6667" b="10980"/>
          <a:stretch>
            <a:fillRect/>
          </a:stretch>
        </p:blipFill>
        <p:spPr bwMode="auto">
          <a:xfrm rot="10800000">
            <a:off x="770845" y="3892731"/>
            <a:ext cx="1867852" cy="2743200"/>
          </a:xfrm>
          <a:prstGeom prst="rect">
            <a:avLst/>
          </a:prstGeom>
          <a:noFill/>
        </p:spPr>
      </p:pic>
      <p:pic>
        <p:nvPicPr>
          <p:cNvPr id="3075" name="Picture 3" descr="E:\Новая папка (3)\IMG_20180316_130637.jpg"/>
          <p:cNvPicPr>
            <a:picLocks noChangeAspect="1" noChangeArrowheads="1"/>
          </p:cNvPicPr>
          <p:nvPr/>
        </p:nvPicPr>
        <p:blipFill>
          <a:blip r:embed="rId3" cstate="print"/>
          <a:srcRect l="11811" r="16063" b="6319"/>
          <a:stretch>
            <a:fillRect/>
          </a:stretch>
        </p:blipFill>
        <p:spPr bwMode="auto">
          <a:xfrm rot="16200000">
            <a:off x="9326882" y="1371600"/>
            <a:ext cx="2991395" cy="1867990"/>
          </a:xfrm>
          <a:prstGeom prst="rect">
            <a:avLst/>
          </a:prstGeom>
          <a:noFill/>
        </p:spPr>
      </p:pic>
      <p:pic>
        <p:nvPicPr>
          <p:cNvPr id="3076" name="Picture 4" descr="E:\Новая папка (3)\IMG_20180316_130647.jpg"/>
          <p:cNvPicPr>
            <a:picLocks noChangeAspect="1" noChangeArrowheads="1"/>
          </p:cNvPicPr>
          <p:nvPr/>
        </p:nvPicPr>
        <p:blipFill>
          <a:blip r:embed="rId4" cstate="print"/>
          <a:srcRect l="7821" r="19832" b="12281"/>
          <a:stretch>
            <a:fillRect/>
          </a:stretch>
        </p:blipFill>
        <p:spPr bwMode="auto">
          <a:xfrm rot="16200000">
            <a:off x="6818814" y="1815736"/>
            <a:ext cx="3383280" cy="2312128"/>
          </a:xfrm>
          <a:prstGeom prst="rect">
            <a:avLst/>
          </a:prstGeom>
          <a:noFill/>
        </p:spPr>
      </p:pic>
      <p:pic>
        <p:nvPicPr>
          <p:cNvPr id="3077" name="Picture 5" descr="E:\Новая папка (3)\IMG_20180316_130726.jpg"/>
          <p:cNvPicPr>
            <a:picLocks noChangeAspect="1" noChangeArrowheads="1"/>
          </p:cNvPicPr>
          <p:nvPr/>
        </p:nvPicPr>
        <p:blipFill>
          <a:blip r:embed="rId5" cstate="print"/>
          <a:srcRect t="12977" b="10687"/>
          <a:stretch>
            <a:fillRect/>
          </a:stretch>
        </p:blipFill>
        <p:spPr bwMode="auto">
          <a:xfrm>
            <a:off x="627153" y="757645"/>
            <a:ext cx="1711098" cy="2612572"/>
          </a:xfrm>
          <a:prstGeom prst="rect">
            <a:avLst/>
          </a:prstGeom>
          <a:noFill/>
        </p:spPr>
      </p:pic>
      <p:pic>
        <p:nvPicPr>
          <p:cNvPr id="3078" name="Picture 6" descr="E:\Новая папка (3)\IMG_20180316_130734.jpg"/>
          <p:cNvPicPr>
            <a:picLocks noChangeAspect="1" noChangeArrowheads="1"/>
          </p:cNvPicPr>
          <p:nvPr/>
        </p:nvPicPr>
        <p:blipFill>
          <a:blip r:embed="rId6" cstate="print"/>
          <a:srcRect t="12719" b="4386"/>
          <a:stretch>
            <a:fillRect/>
          </a:stretch>
        </p:blipFill>
        <p:spPr bwMode="auto">
          <a:xfrm>
            <a:off x="5577976" y="1763486"/>
            <a:ext cx="1658847" cy="2782389"/>
          </a:xfrm>
          <a:prstGeom prst="rect">
            <a:avLst/>
          </a:prstGeom>
          <a:noFill/>
        </p:spPr>
      </p:pic>
      <p:pic>
        <p:nvPicPr>
          <p:cNvPr id="3079" name="Picture 7" descr="E:\Новая папка (3)\IMG_20180316_130915.jpg"/>
          <p:cNvPicPr>
            <a:picLocks noChangeAspect="1" noChangeArrowheads="1"/>
          </p:cNvPicPr>
          <p:nvPr/>
        </p:nvPicPr>
        <p:blipFill>
          <a:blip r:embed="rId7" cstate="print"/>
          <a:srcRect t="10119" r="-15002"/>
          <a:stretch>
            <a:fillRect/>
          </a:stretch>
        </p:blipFill>
        <p:spPr bwMode="auto">
          <a:xfrm>
            <a:off x="9993085" y="4023358"/>
            <a:ext cx="1698171" cy="2534195"/>
          </a:xfrm>
          <a:prstGeom prst="rect">
            <a:avLst/>
          </a:prstGeom>
          <a:noFill/>
        </p:spPr>
      </p:pic>
      <p:pic>
        <p:nvPicPr>
          <p:cNvPr id="3080" name="Picture 8" descr="E:\Новая папка (3)\IMG_20180316_130820.jpg"/>
          <p:cNvPicPr>
            <a:picLocks noChangeAspect="1" noChangeArrowheads="1"/>
          </p:cNvPicPr>
          <p:nvPr/>
        </p:nvPicPr>
        <p:blipFill>
          <a:blip r:embed="rId8" cstate="print"/>
          <a:srcRect t="17812" b="3438"/>
          <a:stretch>
            <a:fillRect/>
          </a:stretch>
        </p:blipFill>
        <p:spPr bwMode="auto">
          <a:xfrm>
            <a:off x="2678022" y="1593669"/>
            <a:ext cx="1828663" cy="2508068"/>
          </a:xfrm>
          <a:prstGeom prst="rect">
            <a:avLst/>
          </a:prstGeom>
          <a:noFill/>
        </p:spPr>
      </p:pic>
      <p:pic>
        <p:nvPicPr>
          <p:cNvPr id="3081" name="Picture 9" descr="E:\Новая папка (3)\IMG_20180316_130810.jpg"/>
          <p:cNvPicPr>
            <a:picLocks noChangeAspect="1" noChangeArrowheads="1"/>
          </p:cNvPicPr>
          <p:nvPr/>
        </p:nvPicPr>
        <p:blipFill>
          <a:blip r:embed="rId9" cstate="print"/>
          <a:srcRect t="14500" r="4110" b="7000"/>
          <a:stretch>
            <a:fillRect/>
          </a:stretch>
        </p:blipFill>
        <p:spPr bwMode="auto">
          <a:xfrm>
            <a:off x="3422605" y="4323805"/>
            <a:ext cx="1959293" cy="2207623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7920" y="4976949"/>
            <a:ext cx="2769325" cy="15400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Курсы повышения квалификации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2194" y="3512325"/>
            <a:ext cx="2799806" cy="3186545"/>
          </a:xfrm>
          <a:prstGeom prst="rect">
            <a:avLst/>
          </a:prstGeom>
        </p:spPr>
      </p:pic>
      <p:pic>
        <p:nvPicPr>
          <p:cNvPr id="4098" name="Picture 2" descr="E:\Новая папка (3)\IMG_20180320_1239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018" t="6268" r="15707"/>
          <a:stretch>
            <a:fillRect/>
          </a:stretch>
        </p:blipFill>
        <p:spPr bwMode="auto">
          <a:xfrm>
            <a:off x="470263" y="1541417"/>
            <a:ext cx="3892731" cy="2782389"/>
          </a:xfrm>
          <a:prstGeom prst="rect">
            <a:avLst/>
          </a:prstGeom>
          <a:noFill/>
        </p:spPr>
      </p:pic>
      <p:pic>
        <p:nvPicPr>
          <p:cNvPr id="4099" name="Picture 3" descr="E:\Новая папка (3)\IMG_20180320_123957.jpg"/>
          <p:cNvPicPr>
            <a:picLocks noChangeAspect="1" noChangeArrowheads="1"/>
          </p:cNvPicPr>
          <p:nvPr/>
        </p:nvPicPr>
        <p:blipFill>
          <a:blip r:embed="rId4" cstate="print"/>
          <a:srcRect l="12982" r="12632" b="7692"/>
          <a:stretch>
            <a:fillRect/>
          </a:stretch>
        </p:blipFill>
        <p:spPr bwMode="auto">
          <a:xfrm rot="10800000">
            <a:off x="4741817" y="1907174"/>
            <a:ext cx="4140926" cy="4545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2411" y="2220686"/>
            <a:ext cx="964038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FF0000"/>
                </a:solidFill>
              </a:rPr>
              <a:t>Цель: </a:t>
            </a:r>
          </a:p>
          <a:p>
            <a:pPr algn="just"/>
            <a:r>
              <a:rPr lang="ru-RU" altLang="ru-RU" sz="1600" b="1" dirty="0" smtClean="0"/>
              <a:t>Создание условий для формирования целостного мировидения ребенка средствами опытно – экспериментальной деятельности.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u="sng" dirty="0" smtClean="0">
                <a:solidFill>
                  <a:srgbClr val="FF0000"/>
                </a:solidFill>
              </a:rPr>
              <a:t>Задачи: </a:t>
            </a:r>
          </a:p>
          <a:p>
            <a:pPr marL="609600" indent="-609600" algn="just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Знакомить детей с физическими свойствами окружающего мира, с различными свойствами веществ (твердость, мягкость, сыпучесть, вязкость, плавучесть, растворимость и т.п.);</a:t>
            </a:r>
          </a:p>
          <a:p>
            <a:pPr marL="609600" indent="-609600" algn="just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Формировать эмоционально – ценностное отношение к окружающему миру;</a:t>
            </a:r>
          </a:p>
          <a:p>
            <a:pPr marL="609600" indent="-609600" algn="just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Развивать наблюдательность, умение сравнивать, анализировать, обобщать, развитие познавательного интереса детей в процессе экспериментирования, установление причинно-следственной зависимости, умение делать выводы. </a:t>
            </a:r>
          </a:p>
          <a:p>
            <a:pPr marL="609600" indent="-609600" algn="just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Развивать внимание, зрительную, слуховую чувствительность. </a:t>
            </a:r>
          </a:p>
          <a:p>
            <a:pPr marL="609600" indent="-609600" algn="just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Создавать предпосылки формирования  практических и умственных действий.</a:t>
            </a:r>
          </a:p>
          <a:p>
            <a:pPr marL="609600" indent="-609600" algn="just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Развивать представления детей о некоторых факторах среды (свет, температура воздуха и её изменчивость; вода-переход в различные состояния: жидкое, твердое, газообразное их отличие друг от друга; воздух - его давление и сила; почва- состав, влажность, сухость).</a:t>
            </a: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9897" y="352699"/>
            <a:ext cx="10175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Методическая тема (в рамках самообразования) : </a:t>
            </a:r>
            <a:r>
              <a:rPr lang="ru-RU" altLang="ru-RU" sz="2800" b="1" i="1" dirty="0" smtClean="0">
                <a:solidFill>
                  <a:srgbClr val="7030A0"/>
                </a:solidFill>
              </a:rPr>
              <a:t>«Формирование основ опытно- экспериментальной деятельности у детей  дошкольного возраста»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816</TotalTime>
  <Words>412</Words>
  <Application>Microsoft Office PowerPoint</Application>
  <PresentationFormat>Произвольный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Портфолио  воспитателя   Охорзиной Алёны Викторовны</vt:lpstr>
      <vt:lpstr>Слайд 2</vt:lpstr>
      <vt:lpstr>Слайд 3</vt:lpstr>
      <vt:lpstr>Слайд 4</vt:lpstr>
      <vt:lpstr>Слайд 5</vt:lpstr>
      <vt:lpstr>Слайд 6</vt:lpstr>
      <vt:lpstr>Слайд 7</vt:lpstr>
      <vt:lpstr>Курсы повышения квалификации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помощь родителям  в новом формате.</dc:title>
  <dc:creator>Home</dc:creator>
  <cp:lastModifiedBy>Иван</cp:lastModifiedBy>
  <cp:revision>96</cp:revision>
  <cp:lastPrinted>2015-09-04T07:55:17Z</cp:lastPrinted>
  <dcterms:created xsi:type="dcterms:W3CDTF">2015-09-04T06:00:29Z</dcterms:created>
  <dcterms:modified xsi:type="dcterms:W3CDTF">2018-03-20T17:33:15Z</dcterms:modified>
</cp:coreProperties>
</file>